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b0586c084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6b0586c084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6b0586c084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6b0586c084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eed45b9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eed45b9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6729b8ea7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6729b8ea7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e262bb4e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6e262bb4e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e262bb4e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6e262bb4e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729b8ea7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729b8ea7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6ab2eb5b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6ab2eb5b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ab2eb5bb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ab2eb5bb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6ab2eb5bb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6ab2eb5b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ab2eb5b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ab2eb5b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ab2eb5b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ab2eb5b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6729b8ea7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6729b8ea7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729b8ea7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729b8ea7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e262bb4e9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6e262bb4e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e262bb4e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6e262bb4e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729b8ea7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6729b8ea7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b0586c08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b0586c08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b0586c084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6b0586c084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mdpi.com/1424-8220/18/8/2655/htm" TargetMode="External"/><Relationship Id="rId4" Type="http://schemas.openxmlformats.org/officeDocument/2006/relationships/hyperlink" Target="https://en.wikiversity.org/wiki/Aircraft_piloting/Attitude_flying" TargetMode="External"/><Relationship Id="rId5" Type="http://schemas.openxmlformats.org/officeDocument/2006/relationships/hyperlink" Target="https://www.youtube.com/watch?v=bJFHZpgh6VU&amp;ab_channel=DronaAviation" TargetMode="External"/><Relationship Id="rId6" Type="http://schemas.openxmlformats.org/officeDocument/2006/relationships/hyperlink" Target="https://dl-cdn.ryzerobotics.com/downloads/Tello/Tello%20SDK%202.0%20User%20Guide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Garden Monitoring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72000" y="3485100"/>
            <a:ext cx="39828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Team 7</a:t>
            </a:r>
            <a:endParaRPr sz="16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650" y="2887750"/>
            <a:ext cx="3232350" cy="225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854875" y="3669900"/>
            <a:ext cx="39201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t a roll angle of about </a:t>
            </a:r>
            <a:r>
              <a:rPr lang="en" sz="1100"/>
              <a:t>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, </a:t>
            </a:r>
            <a:r>
              <a:rPr lang="en" sz="1100"/>
              <a:t>the graph shows -25 pitch(degree) shows minimum average error.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As a result,  ideal set of the attitude values will be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&lt;Yaw: 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,  Roll:0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, Pitch:-25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&gt;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100"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075" y="1808050"/>
            <a:ext cx="3312962" cy="20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75" y="1600800"/>
            <a:ext cx="3717125" cy="18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22">
                <a:latin typeface="Lato"/>
                <a:ea typeface="Lato"/>
                <a:cs typeface="Lato"/>
                <a:sym typeface="Lato"/>
              </a:rPr>
              <a:t>&lt;Pitch&gt;</a:t>
            </a:r>
            <a:endParaRPr sz="272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1698550" y="2308175"/>
            <a:ext cx="5968500" cy="21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https://www.mdpi.com/1424-8220/18/8/2655/htm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https://en.wikiversity.org/wiki/Aircraft_piloting/Attitude_flying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https://www.youtube.com/watch?v=bJFHZpgh6VU&amp;ab_channel=DronaAviation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https://dl-cdn.ryzerobotics.com/downloads/Tello/Tello%20SDK%202.0%20User%20Guide.pdf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/>
          <p:nvPr>
            <p:ph type="title"/>
          </p:nvPr>
        </p:nvSpPr>
        <p:spPr>
          <a:xfrm>
            <a:off x="1254650" y="715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&lt;Source&gt;</a:t>
            </a:r>
            <a:endParaRPr sz="3222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DEMO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Image Capturing </a:t>
            </a:r>
            <a:endParaRPr/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Drone camera 5MP of 2,560 x 1,920 pixels per unit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Videos shooting 720P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Fixed angle: however, by accelerating, we can get a different angle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Using OpenCV library in python3 we can send a  command to the drone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Taking image using computer keyboard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Example 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        Using this code, we can take a picture and save it to our computer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463300" y="1567550"/>
            <a:ext cx="787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Turning on the stream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Getting individual image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Resizing image  for processing faster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Showing image/display on the drone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Saving image to a directory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Getting</a:t>
            </a:r>
            <a:r>
              <a:rPr lang="en" sz="1700"/>
              <a:t> </a:t>
            </a:r>
            <a:r>
              <a:rPr lang="en" sz="1700"/>
              <a:t>keyboard </a:t>
            </a:r>
            <a:r>
              <a:rPr lang="en" sz="1700"/>
              <a:t> access </a:t>
            </a:r>
            <a:endParaRPr sz="1700"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925" y="621800"/>
            <a:ext cx="4185000" cy="37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/>
        </p:nvSpPr>
        <p:spPr>
          <a:xfrm>
            <a:off x="134100" y="914400"/>
            <a:ext cx="86562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</a:t>
            </a: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Lobe 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Labeling plants pictures 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in Tensorflow using python 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Recognizing plants disease 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700" y="3150675"/>
            <a:ext cx="3340601" cy="18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275" y="0"/>
            <a:ext cx="1898075" cy="29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Pad</a:t>
            </a:r>
            <a:endParaRPr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65475" y="1602475"/>
            <a:ext cx="68856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Mission Pad is essentially a QR code that our Drone can detect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Each pad has a unique </a:t>
            </a:r>
            <a:r>
              <a:rPr lang="en" sz="2400"/>
              <a:t>design in order for the drone to differentiate from one another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The rocket on the pad tells the drone what direction the x-axis is in</a:t>
            </a:r>
            <a:endParaRPr sz="2400"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325" y="0"/>
            <a:ext cx="1858675" cy="183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925" y="3006877"/>
            <a:ext cx="2230800" cy="21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Pad Detection</a:t>
            </a:r>
            <a:endParaRPr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228150" y="1920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start using the mission pad detection we first use the  “mon” command.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There are two modes that can be used for our camera detection depending on different circumstances.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We use “mdirection x” to tell the drone what direction to detect the mission pad.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Mission Pad detection would be impossible with only forward commands(as shown in top right)</a:t>
            </a:r>
            <a:endParaRPr sz="1800"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375" y="0"/>
            <a:ext cx="3360625" cy="17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r>
              <a:rPr lang="en"/>
              <a:t> Pad Commands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</a:t>
            </a:r>
            <a:r>
              <a:rPr lang="en" sz="2400"/>
              <a:t> x y z speed mid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curve x1 y1 z1 x2 y2 z2 speed mid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Jump x y z speed yaw mid1 mid2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mid</a:t>
            </a:r>
            <a:r>
              <a:rPr lang="en" sz="2400"/>
              <a:t> can be either m1-m8, m-1, or m-2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Pad Uses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0" y="1567550"/>
            <a:ext cx="9144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We can use the Mission Pad as a GPS system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“Go” from the mission pad to a plant and take a picture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“Curve” around a plant to ensure there are no collisions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“Jump” from MP1, scan plants along x axis, then land on MP2 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AGM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we want to accomplish: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Easier gardening for the average person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r>
              <a:rPr lang="en" sz="1600"/>
              <a:t>Mitigate</a:t>
            </a:r>
            <a:r>
              <a:rPr lang="en" sz="1600"/>
              <a:t> loss of crops due to plant diseases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How we will accomplish it: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Using Machine Learning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Drones to capture </a:t>
            </a:r>
            <a:r>
              <a:rPr lang="en" sz="1600"/>
              <a:t>images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>
            <p:ph type="title"/>
          </p:nvPr>
        </p:nvSpPr>
        <p:spPr>
          <a:xfrm>
            <a:off x="4952000" y="72725"/>
            <a:ext cx="1833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000000"/>
                </a:solidFill>
              </a:rPr>
              <a:t>End</a:t>
            </a:r>
            <a:endParaRPr b="1" sz="4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SDK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686450" y="1534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Connects to drone via Wi-Fi UDP port -&gt;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Different ports allow </a:t>
            </a:r>
            <a:r>
              <a:rPr lang="en"/>
              <a:t>different</a:t>
            </a:r>
            <a:r>
              <a:rPr lang="en"/>
              <a:t> types of connects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8889 - Send Command &amp; </a:t>
            </a:r>
            <a:r>
              <a:rPr lang="en"/>
              <a:t>Receive</a:t>
            </a:r>
            <a:r>
              <a:rPr lang="en"/>
              <a:t> Response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8890 - Receive Tello State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11111 - Receive Tello Video Stream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125" y="565600"/>
            <a:ext cx="3713749" cy="20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Barometric pressure sensor 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2625887" y="3321654"/>
            <a:ext cx="25692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Very, very tiny &gt;&gt;&gt;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325" y="1511713"/>
            <a:ext cx="2264276" cy="21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4306325" y="3671550"/>
            <a:ext cx="212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BDC1C6"/>
                </a:solidFill>
                <a:latin typeface="Lato"/>
                <a:ea typeface="Lato"/>
                <a:cs typeface="Lato"/>
                <a:sym typeface="Lato"/>
              </a:rPr>
              <a:t>Similar barometric pressure sensor </a:t>
            </a:r>
            <a:r>
              <a:rPr b="1" lang="en" sz="400">
                <a:solidFill>
                  <a:srgbClr val="BDC1C6"/>
                </a:solidFill>
              </a:rPr>
              <a:t>BMP180 on a 10.5 x 13 mm board</a:t>
            </a:r>
            <a:endParaRPr b="1" sz="400">
              <a:solidFill>
                <a:srgbClr val="BDC1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BDC1C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BDC1C6"/>
                </a:solidFill>
                <a:latin typeface="Lato"/>
                <a:ea typeface="Lato"/>
                <a:cs typeface="Lato"/>
                <a:sym typeface="Lato"/>
              </a:rPr>
              <a:t>Photo taken from https://www.youtube.com/watch?v=q0xikpLKPqc</a:t>
            </a:r>
            <a:endParaRPr sz="400">
              <a:solidFill>
                <a:srgbClr val="BDC1C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Typical uses for barometric pressure in drones</a:t>
            </a:r>
            <a:endParaRPr sz="3500"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73450" y="1260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many important sensors for positional inference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Determines altitude (altimeter)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Precise control of propeller speed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Barometer + IMU</a:t>
            </a:r>
            <a:r>
              <a:rPr lang="en" sz="583"/>
              <a:t> (inertial measurement unit ) </a:t>
            </a:r>
            <a:r>
              <a:rPr lang="en"/>
              <a:t>= maintained vertical position!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Smooth landing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8254" l="17245" r="13855" t="6827"/>
          <a:stretch/>
        </p:blipFill>
        <p:spPr>
          <a:xfrm>
            <a:off x="6303100" y="1567550"/>
            <a:ext cx="1106627" cy="10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arometric pressure… </a:t>
            </a:r>
            <a:r>
              <a:rPr i="1" lang="en"/>
              <a:t>beyond</a:t>
            </a:r>
            <a:r>
              <a:rPr lang="en"/>
              <a:t> 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Barometric pressure can be utilized in our dataset: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Plant health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   -low atmospheric pressure affects</a:t>
            </a:r>
            <a:r>
              <a:rPr lang="en" sz="900"/>
              <a:t> exchange of gas between the plants and air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900"/>
              <a:t>-has been shown to affect germination time 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Resource management</a:t>
            </a:r>
            <a:r>
              <a:rPr lang="en"/>
              <a:t>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900"/>
              <a:t>Monitoring barometric pressure is commonplace in agriculture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Used to predict precipitation, cut back on water usage, climate </a:t>
            </a:r>
            <a:r>
              <a:rPr lang="en" sz="900"/>
              <a:t>utilization</a:t>
            </a:r>
            <a:endParaRPr sz="90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72449">
            <a:off x="7271805" y="757191"/>
            <a:ext cx="220215" cy="16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325" y="1264525"/>
            <a:ext cx="2840074" cy="30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5725675" y="4508375"/>
            <a:ext cx="2771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DC1C6"/>
                </a:solidFill>
              </a:rPr>
              <a:t>“Dissecting Low Atmospheric Pressure Stress” : https://doi.org/10.3389/fpls.2017.00528</a:t>
            </a:r>
            <a:endParaRPr b="1" sz="600">
              <a:solidFill>
                <a:srgbClr val="BDC1C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2222">
                <a:latin typeface="Lato"/>
                <a:ea typeface="Lato"/>
                <a:cs typeface="Lato"/>
                <a:sym typeface="Lato"/>
              </a:rPr>
              <a:t>What’s Attitude?</a:t>
            </a:r>
            <a:endParaRPr sz="2722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134675" y="1208050"/>
            <a:ext cx="3557400" cy="29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/>
              <a:t>What’s Attitude?</a:t>
            </a:r>
            <a:endParaRPr sz="1022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/>
              <a:t>Attitude is the angular difference measured between an airplane's axis and the line of the Earth's horizon.</a:t>
            </a:r>
            <a:endParaRPr sz="1022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022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/>
              <a:t>&lt;Attitudes </a:t>
            </a:r>
            <a:r>
              <a:rPr lang="en" sz="1022"/>
              <a:t>commands of Tello drone </a:t>
            </a:r>
            <a:r>
              <a:rPr lang="en" sz="1022"/>
              <a:t>&gt;</a:t>
            </a:r>
            <a:endParaRPr sz="1022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22"/>
              <a:t>p</a:t>
            </a:r>
            <a:r>
              <a:rPr b="1" lang="en" sz="1022"/>
              <a:t>itch</a:t>
            </a:r>
            <a:r>
              <a:rPr lang="en" sz="1022"/>
              <a:t> = the degree of the attitude pitch.</a:t>
            </a:r>
            <a:endParaRPr sz="1022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22"/>
              <a:t>roll</a:t>
            </a:r>
            <a:r>
              <a:rPr lang="en" sz="1022"/>
              <a:t> = the degree of the attitude roll.</a:t>
            </a:r>
            <a:endParaRPr sz="1022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22"/>
              <a:t>yaw</a:t>
            </a:r>
            <a:r>
              <a:rPr lang="en" sz="1022"/>
              <a:t> = the degree of the attitude yaw.</a:t>
            </a:r>
            <a:endParaRPr sz="1022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022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22"/>
              <a:t>Premise:</a:t>
            </a:r>
            <a:endParaRPr sz="1022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22"/>
              <a:t>Drone should be stopped when it takes a picture or video</a:t>
            </a:r>
            <a:endParaRPr sz="1022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0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0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0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022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425" y="1474475"/>
            <a:ext cx="3307374" cy="29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50850" y="3643425"/>
            <a:ext cx="3592500" cy="14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According to the research article,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The yaw angle has high accuracy when yaw angles vary around 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, and the error increases with the increases of the yaw angle.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100"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325" y="1780500"/>
            <a:ext cx="3277024" cy="23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388875"/>
            <a:ext cx="3404974" cy="173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22">
                <a:latin typeface="Lato"/>
                <a:ea typeface="Lato"/>
                <a:cs typeface="Lato"/>
                <a:sym typeface="Lato"/>
              </a:rPr>
              <a:t>&lt;Yaw&gt;</a:t>
            </a:r>
            <a:endParaRPr sz="2722"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748500" y="3033900"/>
            <a:ext cx="45972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xperiment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compares the experimental result and ground truth (electronic compass values) for attitude angle</a:t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026725" y="1409100"/>
            <a:ext cx="3498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In the experiment, roll and pitch angles were changed in increments of 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from −15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to </a:t>
            </a:r>
            <a:r>
              <a:rPr lang="en" sz="1100"/>
              <a:t>15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and −15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to −40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with a yaw angle of about 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/>
              <a:t> unchanged.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1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25" y="2215125"/>
            <a:ext cx="3592259" cy="18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831300" y="4225775"/>
            <a:ext cx="5895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 proposed method achieves an average error of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0.25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at a roll angle of about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The error in the attitude angles gradually increases as the roll angle departs from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0∘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It is possible to achieve high accuracy during the whole UAV descent procedure, provided that the roll angle remains nearly constant.</a:t>
            </a:r>
            <a:endParaRPr sz="11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325" y="1780500"/>
            <a:ext cx="3345601" cy="22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22">
                <a:latin typeface="Lato"/>
                <a:ea typeface="Lato"/>
                <a:cs typeface="Lato"/>
                <a:sym typeface="Lato"/>
              </a:rPr>
              <a:t>&lt;Roll&gt;</a:t>
            </a:r>
            <a:endParaRPr sz="2722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